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1" r:id="rId5"/>
    <p:sldId id="274" r:id="rId6"/>
    <p:sldId id="275" r:id="rId7"/>
    <p:sldId id="263" r:id="rId8"/>
    <p:sldId id="272" r:id="rId9"/>
    <p:sldId id="273" r:id="rId10"/>
    <p:sldId id="264" r:id="rId11"/>
    <p:sldId id="265" r:id="rId12"/>
    <p:sldId id="266" r:id="rId13"/>
    <p:sldId id="267" r:id="rId14"/>
    <p:sldId id="268" r:id="rId15"/>
    <p:sldId id="269" r:id="rId16"/>
    <p:sldId id="271" r:id="rId17"/>
    <p:sldId id="276"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2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55BFB76D-CE91-49FE-88FC-2A82E8B1C3CA}" type="datetimeFigureOut">
              <a:rPr lang="en-US" smtClean="0"/>
              <a:pPr/>
              <a:t>6/27/2017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92EB9C-0B6F-4084-BA05-3A38776206CD}" type="slidenum">
              <a:rPr lang="en-AU" smtClean="0"/>
              <a:pPr/>
              <a:t>‹#›</a:t>
            </a:fld>
            <a:endParaRPr lang="en-AU"/>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BFB76D-CE91-49FE-88FC-2A82E8B1C3CA}" type="datetimeFigureOut">
              <a:rPr lang="en-US" smtClean="0"/>
              <a:pPr/>
              <a:t>6/27/2017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BFB76D-CE91-49FE-88FC-2A82E8B1C3CA}" type="datetimeFigureOut">
              <a:rPr lang="en-US" smtClean="0"/>
              <a:pPr/>
              <a:t>6/27/2017</a:t>
            </a:fld>
            <a:endParaRPr lang="en-AU"/>
          </a:p>
        </p:txBody>
      </p:sp>
      <p:sp>
        <p:nvSpPr>
          <p:cNvPr id="5" name="Footer Placeholder 4"/>
          <p:cNvSpPr>
            <a:spLocks noGrp="1"/>
          </p:cNvSpPr>
          <p:nvPr>
            <p:ph type="ftr" sz="quarter" idx="11"/>
          </p:nvPr>
        </p:nvSpPr>
        <p:spPr>
          <a:xfrm>
            <a:off x="2640597" y="6377459"/>
            <a:ext cx="3836404" cy="365125"/>
          </a:xfrm>
        </p:spPr>
        <p:txBody>
          <a:bodyPr/>
          <a:lstStyle/>
          <a:p>
            <a:endParaRPr lang="en-AU"/>
          </a:p>
        </p:txBody>
      </p:sp>
      <p:sp>
        <p:nvSpPr>
          <p:cNvPr id="6" name="Slide Number Placeholder 5"/>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BFB76D-CE91-49FE-88FC-2A82E8B1C3CA}" type="datetimeFigureOut">
              <a:rPr lang="en-US" smtClean="0"/>
              <a:pPr/>
              <a:t>6/27/2017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5BFB76D-CE91-49FE-88FC-2A82E8B1C3CA}" type="datetimeFigureOut">
              <a:rPr lang="en-US" smtClean="0"/>
              <a:pPr/>
              <a:t>6/27/2017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F92EB9C-0B6F-4084-BA05-3A38776206CD}"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5BFB76D-CE91-49FE-88FC-2A82E8B1C3CA}" type="datetimeFigureOut">
              <a:rPr lang="en-US" smtClean="0"/>
              <a:pPr/>
              <a:t>6/27/2017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5BFB76D-CE91-49FE-88FC-2A82E8B1C3CA}" type="datetimeFigureOut">
              <a:rPr lang="en-US" smtClean="0"/>
              <a:pPr/>
              <a:t>6/27/2017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5BFB76D-CE91-49FE-88FC-2A82E8B1C3CA}" type="datetimeFigureOut">
              <a:rPr lang="en-US" smtClean="0"/>
              <a:pPr/>
              <a:t>6/27/2017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FB76D-CE91-49FE-88FC-2A82E8B1C3CA}" type="datetimeFigureOut">
              <a:rPr lang="en-US" smtClean="0"/>
              <a:pPr/>
              <a:t>6/27/2017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F92EB9C-0B6F-4084-BA05-3A38776206CD}"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5BFB76D-CE91-49FE-88FC-2A82E8B1C3CA}" type="datetimeFigureOut">
              <a:rPr lang="en-US" smtClean="0"/>
              <a:pPr/>
              <a:t>6/27/2017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F92EB9C-0B6F-4084-BA05-3A38776206CD}" type="slidenum">
              <a:rPr lang="en-AU" smtClean="0"/>
              <a:pPr/>
              <a:t>‹#›</a:t>
            </a:fld>
            <a:endParaRPr lang="en-AU"/>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5BFB76D-CE91-49FE-88FC-2A82E8B1C3CA}" type="datetimeFigureOut">
              <a:rPr lang="en-US" smtClean="0"/>
              <a:pPr/>
              <a:t>6/27/2017</a:t>
            </a:fld>
            <a:endParaRPr lang="en-AU"/>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AU"/>
          </a:p>
        </p:txBody>
      </p:sp>
      <p:sp>
        <p:nvSpPr>
          <p:cNvPr id="7" name="Slide Number Placeholder 6"/>
          <p:cNvSpPr>
            <a:spLocks noGrp="1"/>
          </p:cNvSpPr>
          <p:nvPr>
            <p:ph type="sldNum" sz="quarter" idx="12"/>
          </p:nvPr>
        </p:nvSpPr>
        <p:spPr>
          <a:xfrm>
            <a:off x="8339328" y="1170432"/>
            <a:ext cx="733864" cy="201168"/>
          </a:xfrm>
        </p:spPr>
        <p:txBody>
          <a:bodyPr/>
          <a:lstStyle/>
          <a:p>
            <a:fld id="{8F92EB9C-0B6F-4084-BA05-3A38776206CD}"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5BFB76D-CE91-49FE-88FC-2A82E8B1C3CA}" type="datetimeFigureOut">
              <a:rPr lang="en-US" smtClean="0"/>
              <a:pPr/>
              <a:t>6/27/2017</a:t>
            </a:fld>
            <a:endParaRPr lang="en-AU"/>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AU"/>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F92EB9C-0B6F-4084-BA05-3A38776206CD}"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286124"/>
            <a:ext cx="8077200" cy="1000132"/>
          </a:xfrm>
        </p:spPr>
        <p:txBody>
          <a:bodyPr/>
          <a:lstStyle/>
          <a:p>
            <a:r>
              <a:rPr lang="en-AU" dirty="0"/>
              <a:t>Circular Keys Chorus</a:t>
            </a:r>
          </a:p>
        </p:txBody>
      </p:sp>
      <p:sp>
        <p:nvSpPr>
          <p:cNvPr id="3" name="Subtitle 2"/>
          <p:cNvSpPr>
            <a:spLocks noGrp="1"/>
          </p:cNvSpPr>
          <p:nvPr>
            <p:ph type="subTitle" idx="1"/>
          </p:nvPr>
        </p:nvSpPr>
        <p:spPr/>
        <p:txBody>
          <a:bodyPr/>
          <a:lstStyle/>
          <a:p>
            <a:r>
              <a:rPr lang="en-AU" dirty="0"/>
              <a:t>2017 Membership Drive – Marketing Plan</a:t>
            </a:r>
          </a:p>
        </p:txBody>
      </p:sp>
      <p:pic>
        <p:nvPicPr>
          <p:cNvPr id="5" name="Picture 4" descr="GLobe.png"/>
          <p:cNvPicPr>
            <a:picLocks noChangeAspect="1"/>
          </p:cNvPicPr>
          <p:nvPr/>
        </p:nvPicPr>
        <p:blipFill>
          <a:blip r:embed="rId2"/>
          <a:stretch>
            <a:fillRect/>
          </a:stretch>
        </p:blipFill>
        <p:spPr>
          <a:xfrm>
            <a:off x="6357950" y="2071678"/>
            <a:ext cx="2552128" cy="2986391"/>
          </a:xfrm>
          <a:prstGeom prst="rect">
            <a:avLst/>
          </a:prstGeom>
        </p:spPr>
      </p:pic>
      <p:sp>
        <p:nvSpPr>
          <p:cNvPr id="6" name="Subtitle 2"/>
          <p:cNvSpPr txBox="1">
            <a:spLocks/>
          </p:cNvSpPr>
          <p:nvPr/>
        </p:nvSpPr>
        <p:spPr>
          <a:xfrm>
            <a:off x="4000496" y="4214818"/>
            <a:ext cx="3786214" cy="499484"/>
          </a:xfrm>
          <a:prstGeom prst="rect">
            <a:avLst/>
          </a:prstGeom>
        </p:spPr>
        <p:txBody>
          <a:bodyPr vert="horz" lIns="118872" tIns="0" rIns="45720" bIns="0" rtlCol="0" anchor="b">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AU" sz="2000" b="0" i="0" u="none" strike="noStrike" kern="1200" cap="none" spc="0" normalizeH="0" baseline="0" noProof="0" dirty="0">
                <a:ln>
                  <a:noFill/>
                </a:ln>
                <a:solidFill>
                  <a:srgbClr val="FFFFFF"/>
                </a:solidFill>
                <a:effectLst/>
                <a:uLnTx/>
                <a:uFillTx/>
                <a:latin typeface="+mn-lt"/>
                <a:ea typeface="+mn-ea"/>
                <a:cs typeface="+mn-cs"/>
              </a:rPr>
              <a:t>Discover the World of Harmony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pic>
        <p:nvPicPr>
          <p:cNvPr id="9" name="Picture 8" descr="WOH Singing 4.png"/>
          <p:cNvPicPr>
            <a:picLocks noChangeAspect="1"/>
          </p:cNvPicPr>
          <p:nvPr/>
        </p:nvPicPr>
        <p:blipFill>
          <a:blip r:embed="rId2" cstate="print"/>
          <a:stretch>
            <a:fillRect/>
          </a:stretch>
        </p:blipFill>
        <p:spPr>
          <a:xfrm>
            <a:off x="1935909" y="3933056"/>
            <a:ext cx="2500330" cy="2500330"/>
          </a:xfrm>
          <a:prstGeom prst="rect">
            <a:avLst/>
          </a:prstGeom>
        </p:spPr>
      </p:pic>
      <p:pic>
        <p:nvPicPr>
          <p:cNvPr id="10" name="Picture 9" descr="BOH2.png"/>
          <p:cNvPicPr>
            <a:picLocks noChangeAspect="1"/>
          </p:cNvPicPr>
          <p:nvPr/>
        </p:nvPicPr>
        <p:blipFill>
          <a:blip r:embed="rId3" cstate="print"/>
          <a:stretch>
            <a:fillRect/>
          </a:stretch>
        </p:blipFill>
        <p:spPr>
          <a:xfrm>
            <a:off x="4764969" y="3933056"/>
            <a:ext cx="2500330" cy="2500330"/>
          </a:xfrm>
          <a:prstGeom prst="rect">
            <a:avLst/>
          </a:prstGeom>
        </p:spPr>
      </p:pic>
      <p:sp>
        <p:nvSpPr>
          <p:cNvPr id="11" name="TextBox 10"/>
          <p:cNvSpPr txBox="1"/>
          <p:nvPr/>
        </p:nvSpPr>
        <p:spPr>
          <a:xfrm>
            <a:off x="185678" y="1628800"/>
            <a:ext cx="8501122" cy="2862322"/>
          </a:xfrm>
          <a:prstGeom prst="rect">
            <a:avLst/>
          </a:prstGeom>
          <a:noFill/>
        </p:spPr>
        <p:txBody>
          <a:bodyPr wrap="square" rtlCol="0">
            <a:spAutoFit/>
          </a:bodyPr>
          <a:lstStyle/>
          <a:p>
            <a:r>
              <a:rPr lang="en-AU" b="1" dirty="0"/>
              <a:t>WEEK ONE </a:t>
            </a:r>
          </a:p>
          <a:p>
            <a:br>
              <a:rPr lang="en-AU" dirty="0"/>
            </a:br>
            <a:r>
              <a:rPr lang="en-AU" b="1" dirty="0"/>
              <a:t>Focus</a:t>
            </a:r>
            <a:r>
              <a:rPr lang="en-AU" dirty="0"/>
              <a:t>:  The chorus.</a:t>
            </a:r>
          </a:p>
          <a:p>
            <a:endParaRPr lang="en-AU" dirty="0"/>
          </a:p>
          <a:p>
            <a:r>
              <a:rPr lang="en-AU" dirty="0"/>
              <a:t>Do you love to sing? Do you love to perform?  Join Circular Keys Chorus at their six-week vocal workshop starting in August and learn to sing a cappella in four-part harmony.</a:t>
            </a:r>
            <a:endParaRPr lang="en-US" dirty="0"/>
          </a:p>
          <a:p>
            <a:r>
              <a:rPr lang="en-AU" dirty="0"/>
              <a:t>		</a:t>
            </a:r>
          </a:p>
          <a:p>
            <a:endParaRPr lang="en-AU" dirty="0"/>
          </a:p>
          <a:p>
            <a:endParaRPr lang="en-AU" dirty="0"/>
          </a:p>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sp>
        <p:nvSpPr>
          <p:cNvPr id="11" name="TextBox 10"/>
          <p:cNvSpPr txBox="1"/>
          <p:nvPr/>
        </p:nvSpPr>
        <p:spPr>
          <a:xfrm>
            <a:off x="323528" y="1556792"/>
            <a:ext cx="8501122" cy="3416320"/>
          </a:xfrm>
          <a:prstGeom prst="rect">
            <a:avLst/>
          </a:prstGeom>
          <a:noFill/>
        </p:spPr>
        <p:txBody>
          <a:bodyPr wrap="square" rtlCol="0">
            <a:spAutoFit/>
          </a:bodyPr>
          <a:lstStyle/>
          <a:p>
            <a:r>
              <a:rPr lang="en-AU" b="1" dirty="0"/>
              <a:t>WEEK TWO</a:t>
            </a:r>
          </a:p>
          <a:p>
            <a:br>
              <a:rPr lang="en-AU" dirty="0"/>
            </a:br>
            <a:r>
              <a:rPr lang="en-AU" b="1" dirty="0"/>
              <a:t>Focus:  </a:t>
            </a:r>
            <a:r>
              <a:rPr lang="en-AU" dirty="0"/>
              <a:t>Heather		</a:t>
            </a:r>
            <a:r>
              <a:rPr lang="en-AU" b="1" dirty="0"/>
              <a:t>Target area for press release: </a:t>
            </a:r>
            <a:r>
              <a:rPr lang="en-AU" dirty="0"/>
              <a:t>Parramatta</a:t>
            </a:r>
          </a:p>
          <a:p>
            <a:endParaRPr lang="en-AU" dirty="0"/>
          </a:p>
          <a:p>
            <a:r>
              <a:rPr lang="en-AU" b="1" dirty="0"/>
              <a:t>Story: </a:t>
            </a:r>
            <a:r>
              <a:rPr lang="en-AU" dirty="0"/>
              <a:t>Are you the first person to put your hand up for a karaoke night out? Or do you miss the days when you sang in the school choir or performing with your local musical society? Rediscover your inner diva and join Circular Keys Chorus at their six-week vocal workshop starting in August.</a:t>
            </a:r>
            <a:endParaRPr lang="en-US" dirty="0"/>
          </a:p>
          <a:p>
            <a:r>
              <a:rPr lang="en-AU" dirty="0"/>
              <a:t>		</a:t>
            </a:r>
          </a:p>
          <a:p>
            <a:endParaRPr lang="en-AU" dirty="0"/>
          </a:p>
          <a:p>
            <a:endParaRPr lang="en-AU" dirty="0"/>
          </a:p>
          <a:p>
            <a:endParaRPr lang="en-AU" dirty="0"/>
          </a:p>
        </p:txBody>
      </p:sp>
      <p:pic>
        <p:nvPicPr>
          <p:cNvPr id="6" name="Picture 5" descr="WOH SINGING 1.png"/>
          <p:cNvPicPr>
            <a:picLocks noChangeAspect="1"/>
          </p:cNvPicPr>
          <p:nvPr/>
        </p:nvPicPr>
        <p:blipFill>
          <a:blip r:embed="rId2" cstate="print"/>
          <a:stretch>
            <a:fillRect/>
          </a:stretch>
        </p:blipFill>
        <p:spPr>
          <a:xfrm>
            <a:off x="1979712" y="4149080"/>
            <a:ext cx="2428892" cy="2428892"/>
          </a:xfrm>
          <a:prstGeom prst="rect">
            <a:avLst/>
          </a:prstGeom>
        </p:spPr>
      </p:pic>
      <p:pic>
        <p:nvPicPr>
          <p:cNvPr id="7" name="Picture 6" descr="BOF4.png"/>
          <p:cNvPicPr>
            <a:picLocks noChangeAspect="1"/>
          </p:cNvPicPr>
          <p:nvPr/>
        </p:nvPicPr>
        <p:blipFill>
          <a:blip r:embed="rId3" cstate="print"/>
          <a:stretch>
            <a:fillRect/>
          </a:stretch>
        </p:blipFill>
        <p:spPr>
          <a:xfrm>
            <a:off x="4852431" y="4129808"/>
            <a:ext cx="2428892" cy="24288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sp>
        <p:nvSpPr>
          <p:cNvPr id="11" name="TextBox 10"/>
          <p:cNvSpPr txBox="1"/>
          <p:nvPr/>
        </p:nvSpPr>
        <p:spPr>
          <a:xfrm>
            <a:off x="249977" y="1628800"/>
            <a:ext cx="8501122" cy="3139321"/>
          </a:xfrm>
          <a:prstGeom prst="rect">
            <a:avLst/>
          </a:prstGeom>
          <a:noFill/>
        </p:spPr>
        <p:txBody>
          <a:bodyPr wrap="square" rtlCol="0">
            <a:spAutoFit/>
          </a:bodyPr>
          <a:lstStyle/>
          <a:p>
            <a:r>
              <a:rPr lang="en-AU" b="1" dirty="0"/>
              <a:t>WEEK THREE</a:t>
            </a:r>
          </a:p>
          <a:p>
            <a:br>
              <a:rPr lang="en-AU" dirty="0"/>
            </a:br>
            <a:r>
              <a:rPr lang="en-AU" b="1" dirty="0"/>
              <a:t>Focus:  </a:t>
            </a:r>
            <a:r>
              <a:rPr lang="en-AU" dirty="0"/>
              <a:t>Vicki &amp; </a:t>
            </a:r>
            <a:r>
              <a:rPr lang="en-AU" dirty="0" err="1"/>
              <a:t>Kaitlyn</a:t>
            </a:r>
            <a:r>
              <a:rPr lang="en-AU" dirty="0"/>
              <a:t>	</a:t>
            </a:r>
            <a:r>
              <a:rPr lang="en-AU" b="1" dirty="0"/>
              <a:t>Target area for press release: </a:t>
            </a:r>
            <a:r>
              <a:rPr lang="en-AU" dirty="0"/>
              <a:t>Blacktown &amp; Rouse Hill</a:t>
            </a:r>
          </a:p>
          <a:p>
            <a:endParaRPr lang="en-AU" dirty="0"/>
          </a:p>
          <a:p>
            <a:r>
              <a:rPr lang="en-AU" b="1" dirty="0"/>
              <a:t>Story: </a:t>
            </a:r>
            <a:r>
              <a:rPr lang="en-AU" dirty="0"/>
              <a:t>Have you watched the movie Pitch Perfect and thought “I would love to learn how to sing like that?”.  Join Circular Keys Chorus at their six-week vocal workshop starting in August. We sing in four parts, so if you sing high, if you sing low or if you sing in between, there’s a place just for you and we’ll teach you how.</a:t>
            </a:r>
            <a:r>
              <a:rPr lang="en-AU" dirty="0"/>
              <a:t>	</a:t>
            </a:r>
          </a:p>
          <a:p>
            <a:endParaRPr lang="en-AU" dirty="0"/>
          </a:p>
          <a:p>
            <a:endParaRPr lang="en-AU" dirty="0"/>
          </a:p>
          <a:p>
            <a:endParaRPr lang="en-AU" dirty="0"/>
          </a:p>
        </p:txBody>
      </p:sp>
      <p:pic>
        <p:nvPicPr>
          <p:cNvPr id="8" name="Picture 7" descr="WOH Singing 2.png"/>
          <p:cNvPicPr>
            <a:picLocks noChangeAspect="1"/>
          </p:cNvPicPr>
          <p:nvPr/>
        </p:nvPicPr>
        <p:blipFill>
          <a:blip r:embed="rId2" cstate="print"/>
          <a:stretch>
            <a:fillRect/>
          </a:stretch>
        </p:blipFill>
        <p:spPr>
          <a:xfrm>
            <a:off x="2000232" y="4149080"/>
            <a:ext cx="2500306" cy="2500306"/>
          </a:xfrm>
          <a:prstGeom prst="rect">
            <a:avLst/>
          </a:prstGeom>
        </p:spPr>
      </p:pic>
      <p:pic>
        <p:nvPicPr>
          <p:cNvPr id="9" name="Picture 8" descr="BOF1.png"/>
          <p:cNvPicPr>
            <a:picLocks noChangeAspect="1"/>
          </p:cNvPicPr>
          <p:nvPr/>
        </p:nvPicPr>
        <p:blipFill>
          <a:blip r:embed="rId3" cstate="print"/>
          <a:stretch>
            <a:fillRect/>
          </a:stretch>
        </p:blipFill>
        <p:spPr>
          <a:xfrm>
            <a:off x="4860032" y="4149056"/>
            <a:ext cx="2500330" cy="25003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sp>
        <p:nvSpPr>
          <p:cNvPr id="11" name="TextBox 10"/>
          <p:cNvSpPr txBox="1"/>
          <p:nvPr/>
        </p:nvSpPr>
        <p:spPr>
          <a:xfrm>
            <a:off x="178563" y="1628800"/>
            <a:ext cx="8501122" cy="3416320"/>
          </a:xfrm>
          <a:prstGeom prst="rect">
            <a:avLst/>
          </a:prstGeom>
          <a:noFill/>
        </p:spPr>
        <p:txBody>
          <a:bodyPr wrap="square" rtlCol="0">
            <a:spAutoFit/>
          </a:bodyPr>
          <a:lstStyle/>
          <a:p>
            <a:r>
              <a:rPr lang="en-AU" b="1" dirty="0"/>
              <a:t>WEEK FOUR</a:t>
            </a:r>
          </a:p>
          <a:p>
            <a:br>
              <a:rPr lang="en-AU" dirty="0"/>
            </a:br>
            <a:r>
              <a:rPr lang="en-AU" b="1" dirty="0"/>
              <a:t>Focus:  </a:t>
            </a:r>
            <a:r>
              <a:rPr lang="en-AU" dirty="0"/>
              <a:t>Linda V.		</a:t>
            </a:r>
            <a:r>
              <a:rPr lang="en-AU" b="1" dirty="0"/>
              <a:t>Target area for press release: </a:t>
            </a:r>
            <a:r>
              <a:rPr lang="en-AU" dirty="0"/>
              <a:t>Northern Districts</a:t>
            </a:r>
          </a:p>
          <a:p>
            <a:endParaRPr lang="en-AU" dirty="0"/>
          </a:p>
          <a:p>
            <a:r>
              <a:rPr lang="en-AU" b="1" dirty="0"/>
              <a:t>Story: </a:t>
            </a:r>
            <a:r>
              <a:rPr lang="en-AU" dirty="0"/>
              <a:t>Are you feeling stressed from a busy life, looking after everyone else except you? Have you thought about doing something good for your health and for your own happiness? Come along to our vocal workshop and discover just how good singing is for YOU!</a:t>
            </a:r>
            <a:endParaRPr lang="en-US" dirty="0"/>
          </a:p>
          <a:p>
            <a:r>
              <a:rPr lang="en-AU" dirty="0"/>
              <a:t>		</a:t>
            </a:r>
          </a:p>
          <a:p>
            <a:endParaRPr lang="en-AU" dirty="0"/>
          </a:p>
          <a:p>
            <a:endParaRPr lang="en-AU" dirty="0"/>
          </a:p>
          <a:p>
            <a:endParaRPr lang="en-AU" dirty="0"/>
          </a:p>
        </p:txBody>
      </p:sp>
      <p:pic>
        <p:nvPicPr>
          <p:cNvPr id="6" name="Picture 5" descr="WOH Singing 5.png"/>
          <p:cNvPicPr>
            <a:picLocks noChangeAspect="1"/>
          </p:cNvPicPr>
          <p:nvPr/>
        </p:nvPicPr>
        <p:blipFill>
          <a:blip r:embed="rId2" cstate="print"/>
          <a:stretch>
            <a:fillRect/>
          </a:stretch>
        </p:blipFill>
        <p:spPr>
          <a:xfrm>
            <a:off x="1879593" y="3989517"/>
            <a:ext cx="2571768" cy="2571768"/>
          </a:xfrm>
          <a:prstGeom prst="rect">
            <a:avLst/>
          </a:prstGeom>
        </p:spPr>
      </p:pic>
      <p:pic>
        <p:nvPicPr>
          <p:cNvPr id="7" name="Picture 6" descr="BOH4.png"/>
          <p:cNvPicPr>
            <a:picLocks noChangeAspect="1"/>
          </p:cNvPicPr>
          <p:nvPr/>
        </p:nvPicPr>
        <p:blipFill>
          <a:blip r:embed="rId3" cstate="print"/>
          <a:stretch>
            <a:fillRect/>
          </a:stretch>
        </p:blipFill>
        <p:spPr>
          <a:xfrm>
            <a:off x="4860032" y="3979860"/>
            <a:ext cx="2571768" cy="25717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sp>
        <p:nvSpPr>
          <p:cNvPr id="11" name="TextBox 10"/>
          <p:cNvSpPr txBox="1"/>
          <p:nvPr/>
        </p:nvSpPr>
        <p:spPr>
          <a:xfrm>
            <a:off x="195656" y="1484784"/>
            <a:ext cx="8768832" cy="3693319"/>
          </a:xfrm>
          <a:prstGeom prst="rect">
            <a:avLst/>
          </a:prstGeom>
          <a:noFill/>
        </p:spPr>
        <p:txBody>
          <a:bodyPr wrap="square" rtlCol="0">
            <a:spAutoFit/>
          </a:bodyPr>
          <a:lstStyle/>
          <a:p>
            <a:r>
              <a:rPr lang="en-AU" b="1" dirty="0"/>
              <a:t>WEEK FIVE</a:t>
            </a:r>
          </a:p>
          <a:p>
            <a:br>
              <a:rPr lang="en-AU" dirty="0"/>
            </a:br>
            <a:r>
              <a:rPr lang="en-AU" b="1" dirty="0"/>
              <a:t>Focus:  </a:t>
            </a:r>
            <a:r>
              <a:rPr lang="en-AU" dirty="0" err="1"/>
              <a:t>Kumi</a:t>
            </a:r>
            <a:r>
              <a:rPr lang="en-AU" dirty="0"/>
              <a:t>		</a:t>
            </a:r>
            <a:r>
              <a:rPr lang="en-AU" b="1" dirty="0"/>
              <a:t>Target area for press release: </a:t>
            </a:r>
            <a:r>
              <a:rPr lang="en-AU" dirty="0"/>
              <a:t>Hills Shire</a:t>
            </a:r>
          </a:p>
          <a:p>
            <a:endParaRPr lang="en-AU" dirty="0"/>
          </a:p>
          <a:p>
            <a:r>
              <a:rPr lang="en-AU" b="1" dirty="0"/>
              <a:t>Story:  </a:t>
            </a:r>
            <a:r>
              <a:rPr lang="en-AU" dirty="0"/>
              <a:t>Are you looking for somewhere to meet people, make friends and find a community to belong to? At Circular Keys Chorus, we are women from all walks of life who share the joy of singing. Our members will tell you, “it’s the singing, it’s the friendships and it’s the support” that is so wonderful about belonging to CKC.</a:t>
            </a:r>
            <a:endParaRPr lang="en-US" dirty="0"/>
          </a:p>
          <a:p>
            <a:endParaRPr lang="en-AU" dirty="0"/>
          </a:p>
          <a:p>
            <a:r>
              <a:rPr lang="en-AU" dirty="0"/>
              <a:t>		</a:t>
            </a:r>
          </a:p>
          <a:p>
            <a:endParaRPr lang="en-AU" dirty="0"/>
          </a:p>
          <a:p>
            <a:endParaRPr lang="en-AU" dirty="0"/>
          </a:p>
          <a:p>
            <a:endParaRPr lang="en-AU" dirty="0"/>
          </a:p>
        </p:txBody>
      </p:sp>
      <p:pic>
        <p:nvPicPr>
          <p:cNvPr id="8" name="Picture 7" descr="WOH Singing 3.png"/>
          <p:cNvPicPr>
            <a:picLocks noChangeAspect="1"/>
          </p:cNvPicPr>
          <p:nvPr/>
        </p:nvPicPr>
        <p:blipFill>
          <a:blip r:embed="rId2" cstate="print"/>
          <a:stretch>
            <a:fillRect/>
          </a:stretch>
        </p:blipFill>
        <p:spPr>
          <a:xfrm>
            <a:off x="1874449" y="4077072"/>
            <a:ext cx="2571768" cy="2571768"/>
          </a:xfrm>
          <a:prstGeom prst="rect">
            <a:avLst/>
          </a:prstGeom>
        </p:spPr>
      </p:pic>
      <p:pic>
        <p:nvPicPr>
          <p:cNvPr id="9" name="Picture 8" descr="BOF3.png"/>
          <p:cNvPicPr>
            <a:picLocks noChangeAspect="1"/>
          </p:cNvPicPr>
          <p:nvPr/>
        </p:nvPicPr>
        <p:blipFill>
          <a:blip r:embed="rId3" cstate="print"/>
          <a:stretch>
            <a:fillRect/>
          </a:stretch>
        </p:blipFill>
        <p:spPr>
          <a:xfrm>
            <a:off x="4839126" y="4077072"/>
            <a:ext cx="2571768" cy="25717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sp>
        <p:nvSpPr>
          <p:cNvPr id="11" name="TextBox 10"/>
          <p:cNvSpPr txBox="1"/>
          <p:nvPr/>
        </p:nvSpPr>
        <p:spPr>
          <a:xfrm>
            <a:off x="178562" y="1655754"/>
            <a:ext cx="8857933" cy="3416320"/>
          </a:xfrm>
          <a:prstGeom prst="rect">
            <a:avLst/>
          </a:prstGeom>
          <a:noFill/>
        </p:spPr>
        <p:txBody>
          <a:bodyPr wrap="square" rtlCol="0">
            <a:spAutoFit/>
          </a:bodyPr>
          <a:lstStyle/>
          <a:p>
            <a:r>
              <a:rPr lang="en-AU" b="1" dirty="0"/>
              <a:t>WEEK SIX</a:t>
            </a:r>
          </a:p>
          <a:p>
            <a:br>
              <a:rPr lang="en-AU" dirty="0"/>
            </a:br>
            <a:r>
              <a:rPr lang="en-AU" b="1" dirty="0"/>
              <a:t>Focus:  </a:t>
            </a:r>
            <a:r>
              <a:rPr lang="en-AU" dirty="0" err="1"/>
              <a:t>Madee</a:t>
            </a:r>
            <a:r>
              <a:rPr lang="en-AU" dirty="0"/>
              <a:t>	</a:t>
            </a:r>
            <a:r>
              <a:rPr lang="en-AU" b="1" dirty="0"/>
              <a:t>Target area for press release: </a:t>
            </a:r>
            <a:r>
              <a:rPr lang="en-AU" dirty="0"/>
              <a:t>North Shore</a:t>
            </a:r>
          </a:p>
          <a:p>
            <a:endParaRPr lang="en-AU" dirty="0"/>
          </a:p>
          <a:p>
            <a:r>
              <a:rPr lang="en-AU" b="1" dirty="0"/>
              <a:t>Story: </a:t>
            </a:r>
            <a:r>
              <a:rPr lang="en-AU" dirty="0"/>
              <a:t>Looking for something new to do? Tired of spending all your life working or studying? What about singing? We all do it, don’t we? In the shower, the car, when no one is listening? Come along to our vocal workshop and discover if singing harmony is what you’ve always wanted to do.</a:t>
            </a:r>
            <a:endParaRPr lang="en-US" dirty="0"/>
          </a:p>
          <a:p>
            <a:r>
              <a:rPr lang="en-AU" dirty="0"/>
              <a:t>		</a:t>
            </a:r>
          </a:p>
          <a:p>
            <a:endParaRPr lang="en-AU" dirty="0"/>
          </a:p>
          <a:p>
            <a:endParaRPr lang="en-AU" dirty="0"/>
          </a:p>
          <a:p>
            <a:endParaRPr lang="en-AU" dirty="0"/>
          </a:p>
        </p:txBody>
      </p:sp>
      <p:pic>
        <p:nvPicPr>
          <p:cNvPr id="6" name="Picture 5" descr="WOH Singing 6.png"/>
          <p:cNvPicPr>
            <a:picLocks noChangeAspect="1"/>
          </p:cNvPicPr>
          <p:nvPr/>
        </p:nvPicPr>
        <p:blipFill>
          <a:blip r:embed="rId2" cstate="print"/>
          <a:stretch>
            <a:fillRect/>
          </a:stretch>
        </p:blipFill>
        <p:spPr>
          <a:xfrm>
            <a:off x="1835696" y="4033768"/>
            <a:ext cx="2571768" cy="2571768"/>
          </a:xfrm>
          <a:prstGeom prst="rect">
            <a:avLst/>
          </a:prstGeom>
        </p:spPr>
      </p:pic>
      <p:pic>
        <p:nvPicPr>
          <p:cNvPr id="7" name="Picture 6" descr="BOH6.png"/>
          <p:cNvPicPr>
            <a:picLocks noChangeAspect="1"/>
          </p:cNvPicPr>
          <p:nvPr/>
        </p:nvPicPr>
        <p:blipFill>
          <a:blip r:embed="rId3" cstate="print"/>
          <a:stretch>
            <a:fillRect/>
          </a:stretch>
        </p:blipFill>
        <p:spPr>
          <a:xfrm>
            <a:off x="4778714" y="4033768"/>
            <a:ext cx="2571768" cy="25717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Local Community Engagement</a:t>
            </a:r>
          </a:p>
        </p:txBody>
      </p:sp>
      <p:sp>
        <p:nvSpPr>
          <p:cNvPr id="3" name="Content Placeholder 2"/>
          <p:cNvSpPr>
            <a:spLocks noGrp="1"/>
          </p:cNvSpPr>
          <p:nvPr>
            <p:ph idx="1"/>
          </p:nvPr>
        </p:nvSpPr>
        <p:spPr>
          <a:xfrm>
            <a:off x="142844" y="1775191"/>
            <a:ext cx="4929222" cy="4625609"/>
          </a:xfrm>
        </p:spPr>
        <p:txBody>
          <a:bodyPr>
            <a:noAutofit/>
          </a:bodyPr>
          <a:lstStyle/>
          <a:p>
            <a:pPr>
              <a:buNone/>
            </a:pPr>
            <a:r>
              <a:rPr lang="en-AU" sz="1800" b="1" dirty="0"/>
              <a:t>Hills Shire / Parramatta / Blacktow</a:t>
            </a:r>
            <a:r>
              <a:rPr lang="en-AU" sz="1800" dirty="0"/>
              <a:t>n</a:t>
            </a:r>
          </a:p>
          <a:p>
            <a:pPr>
              <a:buFont typeface="Wingdings" pitchFamily="2" charset="2"/>
              <a:buChar char="§"/>
            </a:pPr>
            <a:endParaRPr lang="en-AU" sz="1800" dirty="0"/>
          </a:p>
          <a:p>
            <a:pPr>
              <a:buFont typeface="Wingdings" pitchFamily="2" charset="2"/>
              <a:buChar char="§"/>
            </a:pPr>
            <a:r>
              <a:rPr lang="en-AU" sz="1800" dirty="0"/>
              <a:t>Distribution of flyers – shopping centres, business precincts, letterbox drop</a:t>
            </a:r>
          </a:p>
          <a:p>
            <a:pPr>
              <a:buFont typeface="Wingdings" pitchFamily="2" charset="2"/>
              <a:buChar char="§"/>
            </a:pPr>
            <a:endParaRPr lang="en-AU" sz="1800" dirty="0"/>
          </a:p>
          <a:p>
            <a:pPr>
              <a:buFont typeface="Wingdings" pitchFamily="2" charset="2"/>
              <a:buChar char="§"/>
            </a:pPr>
            <a:r>
              <a:rPr lang="en-AU" sz="1800" dirty="0"/>
              <a:t>Three area “leaders” have signed up to assist</a:t>
            </a:r>
          </a:p>
          <a:p>
            <a:pPr>
              <a:buNone/>
            </a:pPr>
            <a:endParaRPr lang="en-AU" sz="1800" dirty="0"/>
          </a:p>
          <a:p>
            <a:pPr>
              <a:buFont typeface="Wingdings" pitchFamily="2" charset="2"/>
              <a:buChar char="§"/>
            </a:pPr>
            <a:r>
              <a:rPr lang="en-AU" sz="1800" dirty="0"/>
              <a:t>Notices in school newsletters and performing art schools</a:t>
            </a:r>
          </a:p>
          <a:p>
            <a:pPr>
              <a:buFont typeface="Wingdings" pitchFamily="2" charset="2"/>
              <a:buChar char="§"/>
            </a:pPr>
            <a:endParaRPr lang="en-AU" sz="1800" dirty="0"/>
          </a:p>
          <a:p>
            <a:pPr>
              <a:buNone/>
            </a:pPr>
            <a:r>
              <a:rPr lang="en-AU" sz="1800" dirty="0"/>
              <a:t>Print run – 5,000</a:t>
            </a:r>
          </a:p>
        </p:txBody>
      </p:sp>
      <p:pic>
        <p:nvPicPr>
          <p:cNvPr id="4" name="Picture 3" descr="WOH Flyer.png"/>
          <p:cNvPicPr>
            <a:picLocks noChangeAspect="1"/>
          </p:cNvPicPr>
          <p:nvPr/>
        </p:nvPicPr>
        <p:blipFill>
          <a:blip r:embed="rId2" cstate="print"/>
          <a:stretch>
            <a:fillRect/>
          </a:stretch>
        </p:blipFill>
        <p:spPr>
          <a:xfrm>
            <a:off x="5572132" y="1857364"/>
            <a:ext cx="3131550" cy="44291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help our members share the word …</a:t>
            </a:r>
          </a:p>
        </p:txBody>
      </p:sp>
      <p:sp>
        <p:nvSpPr>
          <p:cNvPr id="3" name="Content Placeholder 2"/>
          <p:cNvSpPr>
            <a:spLocks noGrp="1"/>
          </p:cNvSpPr>
          <p:nvPr>
            <p:ph idx="1"/>
          </p:nvPr>
        </p:nvSpPr>
        <p:spPr>
          <a:xfrm>
            <a:off x="323528" y="1772816"/>
            <a:ext cx="8229600" cy="4625609"/>
          </a:xfrm>
        </p:spPr>
        <p:txBody>
          <a:bodyPr/>
          <a:lstStyle/>
          <a:p>
            <a:pPr>
              <a:lnSpc>
                <a:spcPct val="150000"/>
              </a:lnSpc>
            </a:pPr>
            <a:r>
              <a:rPr lang="en-US" sz="2000" dirty="0"/>
              <a:t>Encourage and remind members to carry and distribute business cards.</a:t>
            </a:r>
          </a:p>
          <a:p>
            <a:pPr>
              <a:lnSpc>
                <a:spcPct val="150000"/>
              </a:lnSpc>
            </a:pPr>
            <a:r>
              <a:rPr lang="en-US" sz="2000" dirty="0"/>
              <a:t>Make flyers available and ensure social media is in a format that can be easily shared with friends, family and colleagues.</a:t>
            </a:r>
          </a:p>
          <a:p>
            <a:pPr>
              <a:lnSpc>
                <a:spcPct val="150000"/>
              </a:lnSpc>
            </a:pPr>
            <a:r>
              <a:rPr lang="en-US" sz="2000" dirty="0"/>
              <a:t>Share the information with our members about who we see as potential new members, so they have an understanding of our marketing campaign.  Run through with them the key messages of the campaign and how the benefits of belonging to CKC tie in.</a:t>
            </a:r>
          </a:p>
          <a:p>
            <a:pPr>
              <a:lnSpc>
                <a:spcPct val="150000"/>
              </a:lnSpc>
            </a:pPr>
            <a:r>
              <a:rPr lang="en-US" sz="2000" dirty="0"/>
              <a:t>Provide them with cheat sheets outlining our “elevator pitch”  information.</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306278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t>Membership Drive Marketing Budget</a:t>
            </a:r>
          </a:p>
        </p:txBody>
      </p:sp>
      <p:sp>
        <p:nvSpPr>
          <p:cNvPr id="8" name="TextBox 7"/>
          <p:cNvSpPr txBox="1"/>
          <p:nvPr/>
        </p:nvSpPr>
        <p:spPr>
          <a:xfrm>
            <a:off x="457200" y="1988840"/>
            <a:ext cx="6951748" cy="1754326"/>
          </a:xfrm>
          <a:prstGeom prst="rect">
            <a:avLst/>
          </a:prstGeom>
          <a:noFill/>
        </p:spPr>
        <p:txBody>
          <a:bodyPr wrap="square" rtlCol="0">
            <a:spAutoFit/>
          </a:bodyPr>
          <a:lstStyle/>
          <a:p>
            <a:r>
              <a:rPr lang="en-AU" b="1" dirty="0"/>
              <a:t>Marketing Budget</a:t>
            </a:r>
            <a:endParaRPr lang="en-AU" dirty="0"/>
          </a:p>
          <a:p>
            <a:pPr>
              <a:buFont typeface="Arial" pitchFamily="34" charset="0"/>
              <a:buChar char="•"/>
            </a:pPr>
            <a:r>
              <a:rPr lang="en-AU" dirty="0"/>
              <a:t>A5 Flyers x 5000 - $250.00</a:t>
            </a:r>
          </a:p>
          <a:p>
            <a:pPr>
              <a:buFont typeface="Arial" pitchFamily="34" charset="0"/>
              <a:buChar char="•"/>
            </a:pPr>
            <a:r>
              <a:rPr lang="en-AU" dirty="0"/>
              <a:t>Four Facebook ads - +-$440 .00</a:t>
            </a:r>
          </a:p>
          <a:p>
            <a:endParaRPr lang="en-AU" dirty="0"/>
          </a:p>
          <a:p>
            <a:r>
              <a:rPr lang="en-AU" dirty="0"/>
              <a:t> </a:t>
            </a:r>
          </a:p>
          <a:p>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229600" cy="1252728"/>
          </a:xfrm>
        </p:spPr>
        <p:txBody>
          <a:bodyPr>
            <a:normAutofit/>
          </a:bodyPr>
          <a:lstStyle/>
          <a:p>
            <a:r>
              <a:rPr lang="en-AU" sz="3600" dirty="0"/>
              <a:t>Who are potential new members?</a:t>
            </a:r>
          </a:p>
        </p:txBody>
      </p:sp>
      <p:pic>
        <p:nvPicPr>
          <p:cNvPr id="4" name="Picture 3" descr="GLobe.jpg"/>
          <p:cNvPicPr>
            <a:picLocks noChangeAspect="1"/>
          </p:cNvPicPr>
          <p:nvPr/>
        </p:nvPicPr>
        <p:blipFill>
          <a:blip r:embed="rId2" cstate="print"/>
          <a:stretch>
            <a:fillRect/>
          </a:stretch>
        </p:blipFill>
        <p:spPr>
          <a:xfrm>
            <a:off x="7643834" y="5143512"/>
            <a:ext cx="1332191" cy="1566859"/>
          </a:xfrm>
          <a:prstGeom prst="rect">
            <a:avLst/>
          </a:prstGeom>
        </p:spPr>
      </p:pic>
      <p:sp>
        <p:nvSpPr>
          <p:cNvPr id="5" name="Content Placeholder 4"/>
          <p:cNvSpPr>
            <a:spLocks noGrp="1"/>
          </p:cNvSpPr>
          <p:nvPr>
            <p:ph idx="1"/>
          </p:nvPr>
        </p:nvSpPr>
        <p:spPr/>
        <p:txBody>
          <a:bodyPr>
            <a:normAutofit/>
          </a:bodyPr>
          <a:lstStyle/>
          <a:p>
            <a:pPr>
              <a:buNone/>
            </a:pPr>
            <a:r>
              <a:rPr lang="en-AU" dirty="0"/>
              <a:t>Here’s a snapshot:</a:t>
            </a:r>
          </a:p>
          <a:p>
            <a:pPr>
              <a:buNone/>
            </a:pPr>
            <a:endParaRPr lang="en-AU" dirty="0"/>
          </a:p>
          <a:p>
            <a:r>
              <a:rPr lang="en-AU" sz="2400" dirty="0"/>
              <a:t>According to the 2016 census, the typical Australian is a 38 year old married mum of two. She lives in a three-bedroom home, does up to 14 hours of housework a week, has two cars and finished year 12.</a:t>
            </a:r>
          </a:p>
          <a:p>
            <a:pPr>
              <a:buNone/>
            </a:pPr>
            <a:endParaRPr lang="en-AU" sz="2400" dirty="0"/>
          </a:p>
          <a:p>
            <a:r>
              <a:rPr lang="en-AU" sz="2400" dirty="0"/>
              <a:t>Median age of a woman in Greater Sydney is 37.8</a:t>
            </a:r>
          </a:p>
          <a:p>
            <a:pPr marL="118872" indent="0">
              <a:buNone/>
            </a:pPr>
            <a:endParaRPr lang="en-AU" dirty="0"/>
          </a:p>
          <a:p>
            <a:pPr>
              <a:buNone/>
            </a:pP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a:t>Who are potential new members?</a:t>
            </a:r>
          </a:p>
        </p:txBody>
      </p:sp>
      <p:sp>
        <p:nvSpPr>
          <p:cNvPr id="3" name="Content Placeholder 2"/>
          <p:cNvSpPr>
            <a:spLocks noGrp="1"/>
          </p:cNvSpPr>
          <p:nvPr>
            <p:ph idx="1"/>
          </p:nvPr>
        </p:nvSpPr>
        <p:spPr>
          <a:xfrm>
            <a:off x="214282" y="1775191"/>
            <a:ext cx="8715436" cy="4625609"/>
          </a:xfrm>
        </p:spPr>
        <p:txBody>
          <a:bodyPr>
            <a:normAutofit/>
          </a:bodyPr>
          <a:lstStyle/>
          <a:p>
            <a:pPr algn="ctr">
              <a:buNone/>
            </a:pPr>
            <a:r>
              <a:rPr lang="en-AU" sz="1100" dirty="0"/>
              <a:t>	</a:t>
            </a:r>
            <a:r>
              <a:rPr lang="en-AU" sz="1600" b="1" dirty="0"/>
              <a:t>Some interesting facts from the </a:t>
            </a:r>
            <a:r>
              <a:rPr lang="en-AU" sz="1600" b="1" i="1" dirty="0"/>
              <a:t>NSW Department of Community and Family Services publication, Women in NSW</a:t>
            </a:r>
            <a:endParaRPr lang="en-AU" sz="1600" b="1" dirty="0"/>
          </a:p>
          <a:p>
            <a:pPr>
              <a:buNone/>
            </a:pPr>
            <a:endParaRPr lang="en-AU" sz="1600" dirty="0"/>
          </a:p>
          <a:p>
            <a:r>
              <a:rPr lang="en-AU" sz="1600" dirty="0"/>
              <a:t>NSW women are less likely to rate their health positively and they engage in lower levels of physical activity than their male counterparts. Women engage in healthy behaviours more often than men (e.g. fewer smokers, drink less and are more weight conscious).</a:t>
            </a:r>
          </a:p>
          <a:p>
            <a:pPr>
              <a:buNone/>
            </a:pPr>
            <a:endParaRPr lang="en-AU" sz="1600" b="1" i="1" dirty="0"/>
          </a:p>
          <a:p>
            <a:pPr algn="ctr">
              <a:buNone/>
            </a:pPr>
            <a:r>
              <a:rPr lang="en-AU" sz="1600" b="1" i="1" dirty="0"/>
              <a:t>	BENEFIT OF BELONGING TO CKC : SINGING IS GOOD FOR YOUR HEALTH</a:t>
            </a:r>
            <a:endParaRPr lang="en-AU" sz="1600" dirty="0"/>
          </a:p>
          <a:p>
            <a:pPr lvl="0">
              <a:buNone/>
            </a:pPr>
            <a:r>
              <a:rPr lang="en-AU" sz="1600" dirty="0"/>
              <a:t>	</a:t>
            </a:r>
          </a:p>
          <a:p>
            <a:r>
              <a:rPr lang="en-AU" sz="1600" dirty="0"/>
              <a:t>Lone mother families comprise 13.5% of all families and there is an increasing trend for women living alone.</a:t>
            </a:r>
          </a:p>
          <a:p>
            <a:pPr>
              <a:buNone/>
            </a:pPr>
            <a:endParaRPr lang="en-AU" sz="1600" dirty="0"/>
          </a:p>
          <a:p>
            <a:pPr algn="ctr">
              <a:buNone/>
            </a:pPr>
            <a:r>
              <a:rPr lang="en-AU" sz="1600" b="1" i="1" dirty="0"/>
              <a:t>BENEFIT OF BELONGING TO CKC: CONNECTEDNESS AND COMMUNITY</a:t>
            </a:r>
            <a:endParaRPr lang="en-AU" sz="1600" dirty="0"/>
          </a:p>
          <a:p>
            <a:pPr>
              <a:buNone/>
            </a:pPr>
            <a:r>
              <a:rPr lang="en-AU" sz="1600" dirty="0"/>
              <a:t> </a:t>
            </a:r>
          </a:p>
          <a:p>
            <a:pPr lvl="0"/>
            <a:r>
              <a:rPr lang="en-AU" sz="1600" dirty="0"/>
              <a:t>When it comes to working in the home, women continue to shoulder the burden of unpaid household work, spending an average of 13 hours more than men per week on household duties.</a:t>
            </a:r>
          </a:p>
          <a:p>
            <a:pPr lvl="0"/>
            <a:endParaRPr lang="en-AU" sz="1600" dirty="0"/>
          </a:p>
          <a:p>
            <a:pPr algn="ctr">
              <a:buNone/>
            </a:pPr>
            <a:r>
              <a:rPr lang="en-AU" sz="1600" dirty="0"/>
              <a:t> </a:t>
            </a:r>
            <a:r>
              <a:rPr lang="en-AU" sz="1600" b="1" i="1" dirty="0"/>
              <a:t>BENEFIT OF BELONGING TO CKC: THE OPPORTUNITY TO DO SOMETHING JUST FOR YOURSELF</a:t>
            </a:r>
            <a:endParaRPr lang="en-AU" sz="1600" dirty="0"/>
          </a:p>
          <a:p>
            <a:endParaRPr lang="en-A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Who are potential new </a:t>
            </a:r>
            <a:r>
              <a:rPr lang="en-AU" sz="4000" dirty="0"/>
              <a:t>members</a:t>
            </a:r>
            <a:r>
              <a:rPr lang="en-AU" dirty="0"/>
              <a:t>?</a:t>
            </a:r>
          </a:p>
        </p:txBody>
      </p:sp>
      <p:sp>
        <p:nvSpPr>
          <p:cNvPr id="3" name="Content Placeholder 2"/>
          <p:cNvSpPr>
            <a:spLocks noGrp="1"/>
          </p:cNvSpPr>
          <p:nvPr>
            <p:ph idx="1"/>
          </p:nvPr>
        </p:nvSpPr>
        <p:spPr>
          <a:xfrm>
            <a:off x="214282" y="1775191"/>
            <a:ext cx="8715436" cy="4625609"/>
          </a:xfrm>
        </p:spPr>
        <p:txBody>
          <a:bodyPr>
            <a:normAutofit/>
          </a:bodyPr>
          <a:lstStyle/>
          <a:p>
            <a:pPr lvl="0"/>
            <a:r>
              <a:rPr lang="en-AU" sz="1600" dirty="0"/>
              <a:t>The percentage of women with qualifications at Certificate III and above has increased by 20 percentage points since 2001, to 57.5 percent of all NSW women in 2013. This is a faster rate of growth than among men. Today, NSW women have fewer formal qualifications than men only in the 45 and older age groups.</a:t>
            </a:r>
          </a:p>
          <a:p>
            <a:pPr algn="ctr">
              <a:buNone/>
            </a:pPr>
            <a:r>
              <a:rPr lang="en-AU" sz="1600" dirty="0"/>
              <a:t> </a:t>
            </a:r>
          </a:p>
          <a:p>
            <a:pPr algn="ctr">
              <a:buNone/>
            </a:pPr>
            <a:r>
              <a:rPr lang="en-AU" sz="1600" b="1" i="1" dirty="0"/>
              <a:t>BENEFIT OF BELONGING TO CKC : THE EDUCATION</a:t>
            </a:r>
            <a:endParaRPr lang="en-AU" sz="1600" dirty="0"/>
          </a:p>
          <a:p>
            <a:pPr algn="ctr"/>
            <a:endParaRPr lang="en-AU" sz="1600" dirty="0"/>
          </a:p>
          <a:p>
            <a:pPr lvl="0"/>
            <a:r>
              <a:rPr lang="en-AU" sz="1600" dirty="0"/>
              <a:t>Women feel the impact of the ‘double shift’ and reported high levels of time stress. Some 63 percent of women with dependent children who were working full-time reported feeling rushed or pressed for time ‘almost always’ or ‘often’. </a:t>
            </a:r>
          </a:p>
          <a:p>
            <a:pPr algn="ctr"/>
            <a:endParaRPr lang="en-AU" sz="1600" dirty="0"/>
          </a:p>
          <a:p>
            <a:pPr algn="ctr">
              <a:buNone/>
            </a:pPr>
            <a:r>
              <a:rPr lang="en-AU" sz="1600" b="1" i="1" dirty="0"/>
              <a:t>BENEFIT OF BELONGING TO CKC: ALL OF THE ABOVE &amp; SINGING REDUCES STRESS LEVELS</a:t>
            </a:r>
            <a:endParaRPr lang="en-AU" sz="1600" dirty="0"/>
          </a:p>
          <a:p>
            <a:pPr>
              <a:buNone/>
            </a:pPr>
            <a:endParaRPr lang="en-AU" sz="1400" dirty="0"/>
          </a:p>
        </p:txBody>
      </p:sp>
      <p:pic>
        <p:nvPicPr>
          <p:cNvPr id="4" name="Picture 3" descr="GLobe.jpg"/>
          <p:cNvPicPr>
            <a:picLocks noChangeAspect="1"/>
          </p:cNvPicPr>
          <p:nvPr/>
        </p:nvPicPr>
        <p:blipFill>
          <a:blip r:embed="rId2" cstate="print"/>
          <a:stretch>
            <a:fillRect/>
          </a:stretch>
        </p:blipFill>
        <p:spPr>
          <a:xfrm>
            <a:off x="4071934" y="5072074"/>
            <a:ext cx="1332191" cy="156685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our members say …</a:t>
            </a:r>
          </a:p>
        </p:txBody>
      </p:sp>
      <p:sp>
        <p:nvSpPr>
          <p:cNvPr id="3" name="Content Placeholder 2"/>
          <p:cNvSpPr>
            <a:spLocks noGrp="1"/>
          </p:cNvSpPr>
          <p:nvPr>
            <p:ph idx="1"/>
          </p:nvPr>
        </p:nvSpPr>
        <p:spPr/>
        <p:txBody>
          <a:bodyPr>
            <a:normAutofit/>
          </a:bodyPr>
          <a:lstStyle/>
          <a:p>
            <a:pPr marL="118872" indent="0">
              <a:lnSpc>
                <a:spcPct val="150000"/>
              </a:lnSpc>
              <a:buNone/>
            </a:pPr>
            <a:r>
              <a:rPr lang="en-AU" sz="1800" b="1" dirty="0">
                <a:latin typeface="+mj-lt"/>
              </a:rPr>
              <a:t>How did we hear about CKC/ How to recruit this time? </a:t>
            </a:r>
          </a:p>
          <a:p>
            <a:pPr marL="118872" indent="0">
              <a:lnSpc>
                <a:spcPct val="150000"/>
              </a:lnSpc>
              <a:buNone/>
            </a:pPr>
            <a:r>
              <a:rPr lang="en-AU" sz="1800" dirty="0">
                <a:latin typeface="+mj-lt"/>
              </a:rPr>
              <a:t>• Word of mouth, bring friends, business cards </a:t>
            </a:r>
          </a:p>
          <a:p>
            <a:pPr marL="118872" indent="0">
              <a:lnSpc>
                <a:spcPct val="150000"/>
              </a:lnSpc>
              <a:buNone/>
            </a:pPr>
            <a:r>
              <a:rPr lang="en-AU" sz="1800" dirty="0">
                <a:latin typeface="+mj-lt"/>
              </a:rPr>
              <a:t>• Performances and sing-outs </a:t>
            </a:r>
          </a:p>
          <a:p>
            <a:pPr marL="118872" indent="0">
              <a:lnSpc>
                <a:spcPct val="150000"/>
              </a:lnSpc>
              <a:buNone/>
            </a:pPr>
            <a:r>
              <a:rPr lang="en-AU" sz="1800" dirty="0">
                <a:latin typeface="+mj-lt"/>
              </a:rPr>
              <a:t>• Local Paper ad/ local proximity </a:t>
            </a:r>
          </a:p>
          <a:p>
            <a:pPr marL="118872" indent="0">
              <a:lnSpc>
                <a:spcPct val="150000"/>
              </a:lnSpc>
              <a:buNone/>
            </a:pPr>
            <a:r>
              <a:rPr lang="en-AU" sz="1800" dirty="0">
                <a:latin typeface="+mj-lt"/>
              </a:rPr>
              <a:t>• Radio </a:t>
            </a:r>
          </a:p>
          <a:p>
            <a:pPr marL="118872" indent="0">
              <a:lnSpc>
                <a:spcPct val="150000"/>
              </a:lnSpc>
              <a:buNone/>
            </a:pPr>
            <a:r>
              <a:rPr lang="en-AU" sz="1800" dirty="0">
                <a:latin typeface="+mj-lt"/>
              </a:rPr>
              <a:t>• Facebook, You-Tube and Internet </a:t>
            </a:r>
          </a:p>
          <a:p>
            <a:pPr marL="118872" indent="0">
              <a:lnSpc>
                <a:spcPct val="150000"/>
              </a:lnSpc>
              <a:buNone/>
            </a:pPr>
            <a:r>
              <a:rPr lang="en-AU" sz="1800" dirty="0">
                <a:latin typeface="+mj-lt"/>
              </a:rPr>
              <a:t>• Flyer at local shops, libraries, community noticeboards, on mirrors and on back of toilet doors, in letterboxes </a:t>
            </a:r>
          </a:p>
          <a:p>
            <a:pPr marL="118872" indent="0">
              <a:lnSpc>
                <a:spcPct val="150000"/>
              </a:lnSpc>
              <a:buNone/>
            </a:pPr>
            <a:r>
              <a:rPr lang="en-AU" sz="1800" dirty="0">
                <a:latin typeface="+mj-lt"/>
              </a:rPr>
              <a:t>• Friends already in Sweet </a:t>
            </a:r>
            <a:r>
              <a:rPr lang="en-AU" sz="1800" dirty="0" err="1">
                <a:latin typeface="+mj-lt"/>
              </a:rPr>
              <a:t>Adelines</a:t>
            </a:r>
            <a:r>
              <a:rPr lang="en-AU" sz="1800" dirty="0">
                <a:latin typeface="+mj-lt"/>
              </a:rPr>
              <a:t> </a:t>
            </a:r>
          </a:p>
          <a:p>
            <a:pPr marL="118872" indent="0">
              <a:lnSpc>
                <a:spcPct val="150000"/>
              </a:lnSpc>
              <a:buNone/>
            </a:pPr>
            <a:r>
              <a:rPr lang="en-AU" sz="1800" dirty="0">
                <a:latin typeface="+mj-lt"/>
              </a:rPr>
              <a:t>• In member car windows </a:t>
            </a:r>
            <a:endParaRPr lang="en-US" sz="1800" dirty="0">
              <a:latin typeface="+mj-lt"/>
            </a:endParaRPr>
          </a:p>
        </p:txBody>
      </p:sp>
    </p:spTree>
    <p:extLst>
      <p:ext uri="{BB962C8B-B14F-4D97-AF65-F5344CB8AC3E}">
        <p14:creationId xmlns:p14="http://schemas.microsoft.com/office/powerpoint/2010/main" val="96149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our members say …</a:t>
            </a:r>
          </a:p>
        </p:txBody>
      </p:sp>
      <p:sp>
        <p:nvSpPr>
          <p:cNvPr id="3" name="Content Placeholder 2"/>
          <p:cNvSpPr>
            <a:spLocks noGrp="1"/>
          </p:cNvSpPr>
          <p:nvPr>
            <p:ph idx="1"/>
          </p:nvPr>
        </p:nvSpPr>
        <p:spPr>
          <a:xfrm>
            <a:off x="457200" y="1628800"/>
            <a:ext cx="8229600" cy="4625609"/>
          </a:xfrm>
        </p:spPr>
        <p:txBody>
          <a:bodyPr>
            <a:noAutofit/>
          </a:bodyPr>
          <a:lstStyle/>
          <a:p>
            <a:pPr marL="118872" indent="0" algn="ctr">
              <a:lnSpc>
                <a:spcPct val="150000"/>
              </a:lnSpc>
              <a:buNone/>
            </a:pPr>
            <a:r>
              <a:rPr lang="en-US" sz="1800" b="1" dirty="0"/>
              <a:t>What was the attraction of CKC? </a:t>
            </a:r>
          </a:p>
          <a:p>
            <a:pPr marL="118872" indent="0" algn="ctr">
              <a:lnSpc>
                <a:spcPct val="150000"/>
              </a:lnSpc>
              <a:buNone/>
            </a:pPr>
            <a:r>
              <a:rPr lang="en-AU" sz="1800" dirty="0"/>
              <a:t>• Appreciation of Vicki – learning from a Master Director • Learning to sing properly • Musical Expertise • Great Reputation • No Contract • Safety in Numbers • Harmony/ singing again/ great to sing in a large group • Singing songs straight away • Music and jargon – challenging </a:t>
            </a:r>
            <a:r>
              <a:rPr lang="en-AU" sz="1800" dirty="0" err="1"/>
              <a:t>eg</a:t>
            </a:r>
            <a:r>
              <a:rPr lang="en-AU" sz="1800" dirty="0"/>
              <a:t> different meanings of “riser” • Name Tags great and members wearing T-shirts helped to distinguish them from the new recruits • Impressive organisation and professionally run • Welcoming and friendly Choreography • Involves weekends and daytime as well • Effective communication re program but perhaps the written material could be updated. • Meeting new people • Singing with family • Downtime – relaxing and provides a buzz • End of Course Performance opportunity</a:t>
            </a:r>
            <a:endParaRPr lang="en-US" sz="1800" dirty="0"/>
          </a:p>
        </p:txBody>
      </p:sp>
    </p:spTree>
    <p:extLst>
      <p:ext uri="{BB962C8B-B14F-4D97-AF65-F5344CB8AC3E}">
        <p14:creationId xmlns:p14="http://schemas.microsoft.com/office/powerpoint/2010/main" val="3591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Marketing Campaign</a:t>
            </a:r>
          </a:p>
        </p:txBody>
      </p:sp>
      <p:sp>
        <p:nvSpPr>
          <p:cNvPr id="4" name="TextBox 3"/>
          <p:cNvSpPr txBox="1"/>
          <p:nvPr/>
        </p:nvSpPr>
        <p:spPr>
          <a:xfrm>
            <a:off x="285720" y="1628800"/>
            <a:ext cx="8572560" cy="5447645"/>
          </a:xfrm>
          <a:prstGeom prst="rect">
            <a:avLst/>
          </a:prstGeom>
          <a:noFill/>
        </p:spPr>
        <p:txBody>
          <a:bodyPr wrap="square" rtlCol="0">
            <a:spAutoFit/>
          </a:bodyPr>
          <a:lstStyle/>
          <a:p>
            <a:r>
              <a:rPr lang="en-AU" dirty="0"/>
              <a:t>Based on the information presented, a six week marketing campaign is proposed, starting 1</a:t>
            </a:r>
            <a:r>
              <a:rPr lang="en-AU" baseline="30000" dirty="0"/>
              <a:t>st</a:t>
            </a:r>
            <a:r>
              <a:rPr lang="en-AU" dirty="0"/>
              <a:t> July, focussing on local media, social media, flyer distribution and word of mouth.</a:t>
            </a:r>
          </a:p>
          <a:p>
            <a:r>
              <a:rPr lang="en-AU" dirty="0"/>
              <a:t> </a:t>
            </a:r>
          </a:p>
          <a:p>
            <a:r>
              <a:rPr lang="en-AU" dirty="0"/>
              <a:t>There will be weekly focus stories about selected members posted on social media. These stories will be the focus of the press releases sent to local media, mid-campaign.</a:t>
            </a:r>
          </a:p>
          <a:p>
            <a:endParaRPr lang="en-AU" dirty="0"/>
          </a:p>
          <a:p>
            <a:r>
              <a:rPr lang="en-AU" b="1" dirty="0"/>
              <a:t>Media Campaign</a:t>
            </a:r>
          </a:p>
          <a:p>
            <a:endParaRPr lang="en-AU" dirty="0"/>
          </a:p>
          <a:p>
            <a:r>
              <a:rPr lang="en-AU" b="1" dirty="0"/>
              <a:t>Press releases </a:t>
            </a:r>
            <a:r>
              <a:rPr lang="en-AU" dirty="0"/>
              <a:t>sent to local media, using the focus stories, w/c Monday 17</a:t>
            </a:r>
            <a:r>
              <a:rPr lang="en-AU" baseline="30000" dirty="0"/>
              <a:t>th</a:t>
            </a:r>
            <a:r>
              <a:rPr lang="en-AU" dirty="0"/>
              <a:t> July, with follow-up phone calls.</a:t>
            </a:r>
          </a:p>
          <a:p>
            <a:r>
              <a:rPr lang="en-AU" dirty="0"/>
              <a:t> </a:t>
            </a:r>
          </a:p>
          <a:p>
            <a:r>
              <a:rPr lang="en-AU" b="1" dirty="0"/>
              <a:t>Radio coverage </a:t>
            </a:r>
            <a:r>
              <a:rPr lang="en-AU" dirty="0"/>
              <a:t>- target ABC702, in particular, Simon Marnie’s show.</a:t>
            </a:r>
          </a:p>
          <a:p>
            <a:r>
              <a:rPr lang="en-AU" dirty="0"/>
              <a:t> </a:t>
            </a:r>
          </a:p>
          <a:p>
            <a:r>
              <a:rPr lang="en-AU" b="1" dirty="0"/>
              <a:t>What’s On Listings</a:t>
            </a:r>
          </a:p>
          <a:p>
            <a:pPr lvl="0">
              <a:buFont typeface="Arial" pitchFamily="34" charset="0"/>
              <a:buChar char="•"/>
            </a:pPr>
            <a:r>
              <a:rPr lang="en-AU" dirty="0"/>
              <a:t>Local newspapers, Gumtree, Council newsletters </a:t>
            </a:r>
            <a:r>
              <a:rPr lang="en-AU" dirty="0" err="1"/>
              <a:t>etc</a:t>
            </a:r>
            <a:endParaRPr lang="en-AU" dirty="0"/>
          </a:p>
          <a:p>
            <a:pPr lvl="0">
              <a:buFont typeface="Arial" pitchFamily="34" charset="0"/>
              <a:buChar char="•"/>
            </a:pPr>
            <a:r>
              <a:rPr lang="en-AU" dirty="0"/>
              <a:t>Other, other, other</a:t>
            </a:r>
          </a:p>
          <a:p>
            <a:endParaRPr lang="en-AU" dirty="0"/>
          </a:p>
          <a:p>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 Release</a:t>
            </a:r>
          </a:p>
        </p:txBody>
      </p:sp>
      <p:sp>
        <p:nvSpPr>
          <p:cNvPr id="3" name="Content Placeholder 2"/>
          <p:cNvSpPr>
            <a:spLocks noGrp="1"/>
          </p:cNvSpPr>
          <p:nvPr>
            <p:ph idx="1"/>
          </p:nvPr>
        </p:nvSpPr>
        <p:spPr>
          <a:xfrm>
            <a:off x="457200" y="1628800"/>
            <a:ext cx="8229600" cy="4625609"/>
          </a:xfrm>
        </p:spPr>
        <p:txBody>
          <a:bodyPr>
            <a:normAutofit fontScale="25000" lnSpcReduction="20000"/>
          </a:bodyPr>
          <a:lstStyle/>
          <a:p>
            <a:pPr marL="118872" indent="0">
              <a:lnSpc>
                <a:spcPct val="120000"/>
              </a:lnSpc>
              <a:buNone/>
            </a:pPr>
            <a:r>
              <a:rPr lang="en-AU" dirty="0"/>
              <a:t> </a:t>
            </a:r>
            <a:endParaRPr lang="en-US" sz="3700" dirty="0"/>
          </a:p>
          <a:p>
            <a:pPr marL="118872" indent="0">
              <a:lnSpc>
                <a:spcPct val="120000"/>
              </a:lnSpc>
              <a:buNone/>
            </a:pPr>
            <a:r>
              <a:rPr lang="en-AU" sz="4800" dirty="0"/>
              <a:t>Do you love to sing? Do you love to perform? Have you watched the movie Pitch Perfect and thought “I would love to sing like that?”.  </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Are you the first person to put your hand up for a karaoke night out? Or do you miss the days when you sang in the school choir?</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Join Circular Keys Chorus at their six-week vocal workshop starting in August and learn to sing a cappella harmony.</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We sing in four parts, so if you sing high, if you sing low or if you sing in between, there’s a place just for you.</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Neuroscience proves singing makes us happier, healthier, smarter and more creative. Singing is also a great way to make friends and find a community to belong to.</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 </a:t>
            </a:r>
            <a:endParaRPr lang="en-US" sz="4800" dirty="0">
              <a:solidFill>
                <a:srgbClr val="FF0000"/>
              </a:solidFill>
            </a:endParaRPr>
          </a:p>
          <a:p>
            <a:pPr marL="118872" indent="0">
              <a:lnSpc>
                <a:spcPct val="120000"/>
              </a:lnSpc>
              <a:buNone/>
            </a:pPr>
            <a:r>
              <a:rPr lang="en-AU" sz="4800" dirty="0">
                <a:solidFill>
                  <a:srgbClr val="FF0000"/>
                </a:solidFill>
              </a:rPr>
              <a:t>[insert focus story]</a:t>
            </a:r>
            <a:endParaRPr lang="en-US" sz="4800" dirty="0">
              <a:solidFill>
                <a:srgbClr val="FF0000"/>
              </a:solidFill>
            </a:endParaRPr>
          </a:p>
          <a:p>
            <a:pPr marL="118872" indent="0">
              <a:lnSpc>
                <a:spcPct val="120000"/>
              </a:lnSpc>
              <a:buNone/>
            </a:pPr>
            <a:r>
              <a:rPr lang="en-AU" sz="4800" dirty="0"/>
              <a:t> </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Based in Baulkham Hills, Circular Keys Chorus has been enriching women’s lives for over 22 years with music, education and friendships. </a:t>
            </a:r>
            <a:endParaRPr lang="en-US" sz="4800" dirty="0"/>
          </a:p>
          <a:p>
            <a:pPr marL="118872" indent="0">
              <a:lnSpc>
                <a:spcPct val="120000"/>
              </a:lnSpc>
              <a:buNone/>
            </a:pPr>
            <a:r>
              <a:rPr lang="en-AU" sz="4800" dirty="0"/>
              <a:t> </a:t>
            </a:r>
            <a:endParaRPr lang="en-US" sz="4800" dirty="0"/>
          </a:p>
          <a:p>
            <a:pPr marL="118872" indent="0">
              <a:lnSpc>
                <a:spcPct val="120000"/>
              </a:lnSpc>
              <a:buNone/>
            </a:pPr>
            <a:r>
              <a:rPr lang="en-AU" sz="4800" dirty="0"/>
              <a:t>They are part of the leading musical organisation for women, Sweet </a:t>
            </a:r>
            <a:r>
              <a:rPr lang="en-AU" sz="4800" dirty="0" err="1"/>
              <a:t>Adelines</a:t>
            </a:r>
            <a:r>
              <a:rPr lang="en-AU" sz="4800" dirty="0"/>
              <a:t> International (SAI) and are currently Australia’s small chorus champions.  In 2018, members are looking forward to travelling to St. Louis to represent Australia, for the third time, at the SAI international competition.</a:t>
            </a:r>
          </a:p>
          <a:p>
            <a:pPr marL="118872" indent="0">
              <a:lnSpc>
                <a:spcPct val="120000"/>
              </a:lnSpc>
              <a:buNone/>
            </a:pPr>
            <a:endParaRPr lang="en-AU" sz="4800" dirty="0"/>
          </a:p>
          <a:p>
            <a:pPr marL="118872" indent="0">
              <a:lnSpc>
                <a:spcPct val="120000"/>
              </a:lnSpc>
              <a:buNone/>
            </a:pPr>
            <a:r>
              <a:rPr lang="en-AU" sz="4800" dirty="0"/>
              <a:t>For more information and to register for the six week vocal workshop – circularkeys.org </a:t>
            </a:r>
            <a:endParaRPr lang="en-US" sz="4800" dirty="0"/>
          </a:p>
          <a:p>
            <a:endParaRPr lang="en-US" dirty="0"/>
          </a:p>
        </p:txBody>
      </p:sp>
    </p:spTree>
    <p:extLst>
      <p:ext uri="{BB962C8B-B14F-4D97-AF65-F5344CB8AC3E}">
        <p14:creationId xmlns:p14="http://schemas.microsoft.com/office/powerpoint/2010/main" val="96574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Media Campaign</a:t>
            </a:r>
          </a:p>
        </p:txBody>
      </p:sp>
      <p:sp>
        <p:nvSpPr>
          <p:cNvPr id="4" name="TextBox 3"/>
          <p:cNvSpPr txBox="1"/>
          <p:nvPr/>
        </p:nvSpPr>
        <p:spPr>
          <a:xfrm>
            <a:off x="285720" y="1556792"/>
            <a:ext cx="8572560" cy="2000548"/>
          </a:xfrm>
          <a:prstGeom prst="rect">
            <a:avLst/>
          </a:prstGeom>
          <a:noFill/>
        </p:spPr>
        <p:txBody>
          <a:bodyPr wrap="square" rtlCol="0">
            <a:spAutoFit/>
          </a:bodyPr>
          <a:lstStyle/>
          <a:p>
            <a:pPr>
              <a:spcAft>
                <a:spcPts val="1200"/>
              </a:spcAft>
            </a:pPr>
            <a:r>
              <a:rPr lang="en-AU" b="1" dirty="0"/>
              <a:t>Social Media Campaign – Facebook and Instagram</a:t>
            </a:r>
            <a:endParaRPr lang="en-AU" dirty="0"/>
          </a:p>
          <a:p>
            <a:pPr lvl="0">
              <a:buFont typeface="Arial" pitchFamily="34" charset="0"/>
              <a:buChar char="•"/>
            </a:pPr>
            <a:r>
              <a:rPr lang="en-AU" sz="1600" dirty="0"/>
              <a:t>Weekly member story posts</a:t>
            </a:r>
          </a:p>
          <a:p>
            <a:pPr lvl="0">
              <a:buFont typeface="Arial" pitchFamily="34" charset="0"/>
              <a:buChar char="•"/>
            </a:pPr>
            <a:r>
              <a:rPr lang="en-AU" sz="1600" dirty="0"/>
              <a:t>Weekly post with question/statement/call to action</a:t>
            </a:r>
          </a:p>
          <a:p>
            <a:pPr lvl="0">
              <a:buFont typeface="Arial" pitchFamily="34" charset="0"/>
              <a:buChar char="•"/>
            </a:pPr>
            <a:r>
              <a:rPr lang="en-AU" sz="1600" dirty="0"/>
              <a:t>30 second clip from </a:t>
            </a:r>
            <a:r>
              <a:rPr lang="en-AU" sz="1600" dirty="0" err="1"/>
              <a:t>Lissa</a:t>
            </a:r>
            <a:r>
              <a:rPr lang="en-AU" sz="1600" dirty="0"/>
              <a:t> (still to be decided how best to use)</a:t>
            </a:r>
          </a:p>
          <a:p>
            <a:pPr lvl="0">
              <a:buFont typeface="Arial" pitchFamily="34" charset="0"/>
              <a:buChar char="•"/>
            </a:pPr>
            <a:r>
              <a:rPr lang="en-AU" sz="1600" dirty="0"/>
              <a:t>Four paid Facebook ads, targeting specific demographics</a:t>
            </a:r>
          </a:p>
          <a:p>
            <a:pPr lvl="0">
              <a:buFont typeface="Arial" pitchFamily="34" charset="0"/>
              <a:buChar char="•"/>
            </a:pPr>
            <a:r>
              <a:rPr lang="en-AU" sz="1600" dirty="0"/>
              <a:t>Posting on targeted community group Facebook pages using weekly stories (Carol Lutz) </a:t>
            </a:r>
          </a:p>
          <a:p>
            <a:pPr lvl="0">
              <a:buFont typeface="Arial" pitchFamily="34" charset="0"/>
              <a:buChar char="•"/>
            </a:pPr>
            <a:r>
              <a:rPr lang="en-AU" sz="1600" dirty="0"/>
              <a:t>Actively engage with Meet Up “members” (Rachael </a:t>
            </a:r>
            <a:r>
              <a:rPr lang="en-AU" sz="1600" dirty="0" err="1"/>
              <a:t>Moessis</a:t>
            </a:r>
            <a:r>
              <a:rPr lang="en-AU" sz="1600" dirty="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416" y="3770713"/>
            <a:ext cx="2913234" cy="1943492"/>
          </a:xfrm>
          <a:prstGeom prst="rect">
            <a:avLst/>
          </a:prstGeom>
        </p:spPr>
      </p:pic>
      <p:sp>
        <p:nvSpPr>
          <p:cNvPr id="5" name="TextBox 4"/>
          <p:cNvSpPr txBox="1"/>
          <p:nvPr/>
        </p:nvSpPr>
        <p:spPr>
          <a:xfrm>
            <a:off x="179512" y="5798929"/>
            <a:ext cx="3754760" cy="646331"/>
          </a:xfrm>
          <a:prstGeom prst="rect">
            <a:avLst/>
          </a:prstGeom>
          <a:noFill/>
        </p:spPr>
        <p:txBody>
          <a:bodyPr wrap="square" rtlCol="0">
            <a:spAutoFit/>
          </a:bodyPr>
          <a:lstStyle/>
          <a:p>
            <a:r>
              <a:rPr lang="en-US" dirty="0"/>
              <a:t>Facebook posts:</a:t>
            </a:r>
          </a:p>
          <a:p>
            <a:r>
              <a:rPr lang="en-US" dirty="0"/>
              <a:t>1pm Thursday &amp; 9am Sunday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036" y="3702753"/>
            <a:ext cx="2441834" cy="2636912"/>
          </a:xfrm>
          <a:prstGeom prst="rect">
            <a:avLst/>
          </a:prstGeom>
        </p:spPr>
      </p:pic>
      <p:sp>
        <p:nvSpPr>
          <p:cNvPr id="7" name="TextBox 6"/>
          <p:cNvSpPr txBox="1"/>
          <p:nvPr/>
        </p:nvSpPr>
        <p:spPr>
          <a:xfrm>
            <a:off x="6563634" y="3717354"/>
            <a:ext cx="2170954" cy="923330"/>
          </a:xfrm>
          <a:prstGeom prst="rect">
            <a:avLst/>
          </a:prstGeom>
          <a:noFill/>
        </p:spPr>
        <p:txBody>
          <a:bodyPr wrap="square" rtlCol="0">
            <a:spAutoFit/>
          </a:bodyPr>
          <a:lstStyle/>
          <a:p>
            <a:r>
              <a:rPr lang="en-US" dirty="0"/>
              <a:t>Instagram posts – 5pm Monday &amp; 9am Thursday</a:t>
            </a:r>
          </a:p>
        </p:txBody>
      </p:sp>
      <p:sp>
        <p:nvSpPr>
          <p:cNvPr id="8" name="TextBox 7"/>
          <p:cNvSpPr txBox="1"/>
          <p:nvPr/>
        </p:nvSpPr>
        <p:spPr>
          <a:xfrm>
            <a:off x="5124010" y="6303582"/>
            <a:ext cx="1392742" cy="230832"/>
          </a:xfrm>
          <a:prstGeom prst="rect">
            <a:avLst/>
          </a:prstGeom>
          <a:noFill/>
        </p:spPr>
        <p:txBody>
          <a:bodyPr wrap="square" rtlCol="0">
            <a:spAutoFit/>
          </a:bodyPr>
          <a:lstStyle/>
          <a:p>
            <a:pPr algn="r"/>
            <a:r>
              <a:rPr lang="en-US" sz="900" b="1" dirty="0"/>
              <a:t>As at March 2017</a:t>
            </a:r>
          </a:p>
        </p:txBody>
      </p:sp>
      <p:sp>
        <p:nvSpPr>
          <p:cNvPr id="10" name="TextBox 9"/>
          <p:cNvSpPr txBox="1"/>
          <p:nvPr/>
        </p:nvSpPr>
        <p:spPr>
          <a:xfrm>
            <a:off x="1820414" y="5714205"/>
            <a:ext cx="1392742" cy="230832"/>
          </a:xfrm>
          <a:prstGeom prst="rect">
            <a:avLst/>
          </a:prstGeom>
          <a:noFill/>
        </p:spPr>
        <p:txBody>
          <a:bodyPr wrap="square" rtlCol="0">
            <a:spAutoFit/>
          </a:bodyPr>
          <a:lstStyle/>
          <a:p>
            <a:pPr algn="r"/>
            <a:r>
              <a:rPr lang="en-US" sz="900" b="1" dirty="0"/>
              <a:t>As at March 2017</a:t>
            </a:r>
          </a:p>
        </p:txBody>
      </p:sp>
    </p:spTree>
    <p:extLst>
      <p:ext uri="{BB962C8B-B14F-4D97-AF65-F5344CB8AC3E}">
        <p14:creationId xmlns:p14="http://schemas.microsoft.com/office/powerpoint/2010/main" val="2486348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195</TotalTime>
  <Words>697</Words>
  <Application>Microsoft Office PowerPoint</Application>
  <PresentationFormat>On-screen Show (4:3)</PresentationFormat>
  <Paragraphs>157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Corbel</vt:lpstr>
      <vt:lpstr>Wingdings</vt:lpstr>
      <vt:lpstr>Wingdings 2</vt:lpstr>
      <vt:lpstr>Wingdings 3</vt:lpstr>
      <vt:lpstr>Module</vt:lpstr>
      <vt:lpstr>Circular Keys Chorus</vt:lpstr>
      <vt:lpstr>Who are potential new members?</vt:lpstr>
      <vt:lpstr>Who are potential new members?</vt:lpstr>
      <vt:lpstr>Who are potential new members?</vt:lpstr>
      <vt:lpstr>What our members say …</vt:lpstr>
      <vt:lpstr>What our members say …</vt:lpstr>
      <vt:lpstr>Marketing Campaign</vt:lpstr>
      <vt:lpstr>Press Release</vt:lpstr>
      <vt:lpstr>Social Media Campaign</vt:lpstr>
      <vt:lpstr>Social Media Campaign</vt:lpstr>
      <vt:lpstr>Social Media Campaign</vt:lpstr>
      <vt:lpstr>Social Media Campaign</vt:lpstr>
      <vt:lpstr>Social Media Campaign</vt:lpstr>
      <vt:lpstr>Social Media Campaign</vt:lpstr>
      <vt:lpstr>Social Media Campaign</vt:lpstr>
      <vt:lpstr>Local Community Engagement</vt:lpstr>
      <vt:lpstr>How to help our members share the word …</vt:lpstr>
      <vt:lpstr>Membership Drive Marketing Budget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Keys Chorus</dc:title>
  <dc:creator>Kate PC</dc:creator>
  <cp:lastModifiedBy>Kate Hawkins</cp:lastModifiedBy>
  <cp:revision>18</cp:revision>
  <dcterms:created xsi:type="dcterms:W3CDTF">2017-06-24T09:29:52Z</dcterms:created>
  <dcterms:modified xsi:type="dcterms:W3CDTF">2017-06-27T06:50:37Z</dcterms:modified>
</cp:coreProperties>
</file>